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Nuni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Maven Pro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Nunito-bold.fntdata"/><Relationship Id="rId27" Type="http://schemas.openxmlformats.org/officeDocument/2006/relationships/font" Target="fonts/Nuni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Nuni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regular.fntdata"/><Relationship Id="rId30" Type="http://schemas.openxmlformats.org/officeDocument/2006/relationships/font" Target="fonts/Nunito-boldItalic.fntdata"/><Relationship Id="rId11" Type="http://schemas.openxmlformats.org/officeDocument/2006/relationships/slide" Target="slides/slide6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5.xml"/><Relationship Id="rId32" Type="http://schemas.openxmlformats.org/officeDocument/2006/relationships/font" Target="fonts/Montserrat-bold.fntdata"/><Relationship Id="rId13" Type="http://schemas.openxmlformats.org/officeDocument/2006/relationships/slide" Target="slides/slide8.xml"/><Relationship Id="rId35" Type="http://schemas.openxmlformats.org/officeDocument/2006/relationships/font" Target="fonts/MavenPro-regular.fntdata"/><Relationship Id="rId12" Type="http://schemas.openxmlformats.org/officeDocument/2006/relationships/slide" Target="slides/slide7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MavenPro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gif>
</file>

<file path=ppt/media/image10.gif>
</file>

<file path=ppt/media/image11.gif>
</file>

<file path=ppt/media/image12.gif>
</file>

<file path=ppt/media/image13.png>
</file>

<file path=ppt/media/image14.png>
</file>

<file path=ppt/media/image15.gif>
</file>

<file path=ppt/media/image16.gif>
</file>

<file path=ppt/media/image2.gif>
</file>

<file path=ppt/media/image3.gif>
</file>

<file path=ppt/media/image4.pn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e44f999ad9_0_10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e44f999ad9_0_10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e44f999ad9_0_10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e44f999ad9_0_10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e44f999ad9_0_10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e44f999ad9_0_1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e44f999ad9_0_10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e44f999ad9_0_10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e44f999ad9_0_10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e44f999ad9_0_10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e44f999ad9_0_10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e44f999ad9_0_1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e44f999ad9_0_10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e44f999ad9_0_10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e44f999ad9_0_1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e44f999ad9_0_1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e44f999ad9_0_1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e44f999ad9_0_1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e44f999ad9_0_10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e44f999ad9_0_10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e44f999ad9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e44f999ad9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e44f999ad9_0_10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e44f999ad9_0_10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e44f999ad9_0_10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e44f999ad9_0_10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e44f999ad9_0_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e44f999ad9_0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e44f999ad9_0_7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e44f999ad9_0_7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e44f999ad9_0_10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e44f999ad9_0_10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e44f999ad9_0_10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e44f999ad9_0_10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e44f999ad9_0_10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e44f999ad9_0_10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e44f999ad9_0_10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e44f999ad9_0_10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e44f999ad9_0_10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e44f999ad9_0_10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3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fmla="val 8244818" name="adj1"/>
                  <a:gd fmla="val 16246175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fmla="val 8801158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fmla="val 1255410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fmla="val 19376841" name="adj1"/>
                <a:gd fmla="val 16200000" name="adj2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2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2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268" name="Google Shape;268;p11"/>
          <p:cNvSpPr txBox="1"/>
          <p:nvPr>
            <p:ph hasCustomPrompt="1" type="title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/>
          <p:nvPr>
            <p:ph idx="1" type="body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0" name="Google Shape;270;p1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fmla="val 50000" name="adj1"/>
                  <a:gd fmla="val 0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2" name="Google Shape;82;p3"/>
          <p:cNvSpPr txBox="1"/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3" name="Google Shape;83;p3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9" name="Google Shape;89;p4"/>
          <p:cNvSpPr txBox="1"/>
          <p:nvPr>
            <p:ph idx="1" type="body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0" name="Google Shape;90;p4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6" name="Google Shape;96;p5"/>
          <p:cNvSpPr txBox="1"/>
          <p:nvPr>
            <p:ph idx="1" type="body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7" name="Google Shape;97;p5"/>
          <p:cNvSpPr txBox="1"/>
          <p:nvPr>
            <p:ph idx="2" type="body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5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4" name="Google Shape;104;p6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7"/>
          <p:cNvSpPr txBox="1"/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0" name="Google Shape;110;p7"/>
          <p:cNvSpPr txBox="1"/>
          <p:nvPr>
            <p:ph idx="1" type="body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1" name="Google Shape;111;p7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fmla="val 19376841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fmla="val 5699893" name="adj1"/>
                  <a:gd fmla="val 12313574" name="adj2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25" name="Google Shape;125;p8"/>
          <p:cNvSpPr txBox="1"/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8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1" name="Google Shape;131;p9"/>
          <p:cNvSpPr txBox="1"/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32" name="Google Shape;132;p9"/>
          <p:cNvSpPr txBox="1"/>
          <p:nvPr>
            <p:ph idx="1" type="subTitle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33" name="Google Shape;133;p9"/>
          <p:cNvSpPr txBox="1"/>
          <p:nvPr>
            <p:ph idx="2" type="body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9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fmla="val 10792838" name="adj1"/>
                <a:gd fmla="val 16200000" name="adj2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0"/>
          <p:cNvSpPr txBox="1"/>
          <p:nvPr>
            <p:ph idx="1" type="body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40" name="Google Shape;140;p10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mentu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b="1" sz="2800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gif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11.gif"/><Relationship Id="rId5" Type="http://schemas.openxmlformats.org/officeDocument/2006/relationships/image" Target="../media/image16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gif"/><Relationship Id="rId4" Type="http://schemas.openxmlformats.org/officeDocument/2006/relationships/image" Target="../media/image1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/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Управление балансом маятника</a:t>
            </a:r>
            <a:endParaRPr/>
          </a:p>
        </p:txBody>
      </p:sp>
      <p:sp>
        <p:nvSpPr>
          <p:cNvPr id="278" name="Google Shape;278;p13"/>
          <p:cNvSpPr txBox="1"/>
          <p:nvPr>
            <p:ph idx="1" type="subTitle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Иванов Максим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Летняя школа РАИИ 2021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Half-center oscillator</a:t>
            </a:r>
            <a:endParaRPr/>
          </a:p>
        </p:txBody>
      </p:sp>
      <p:sp>
        <p:nvSpPr>
          <p:cNvPr id="343" name="Google Shape;343;p22"/>
          <p:cNvSpPr txBox="1"/>
          <p:nvPr>
            <p:ph idx="1" type="body"/>
          </p:nvPr>
        </p:nvSpPr>
        <p:spPr>
          <a:xfrm>
            <a:off x="1303800" y="1597875"/>
            <a:ext cx="33762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600"/>
              <a:t>Добавим замедляющие синапсы в модель</a:t>
            </a:r>
            <a:endParaRPr sz="1600"/>
          </a:p>
        </p:txBody>
      </p:sp>
      <p:pic>
        <p:nvPicPr>
          <p:cNvPr id="344" name="Google Shape;3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797" y="2875900"/>
            <a:ext cx="5517526" cy="1982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4125" y="410200"/>
            <a:ext cx="3842750" cy="216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Непрерывное управление</a:t>
            </a:r>
            <a:endParaRPr/>
          </a:p>
        </p:txBody>
      </p:sp>
      <p:sp>
        <p:nvSpPr>
          <p:cNvPr id="351" name="Google Shape;351;p23"/>
          <p:cNvSpPr txBox="1"/>
          <p:nvPr>
            <p:ph idx="1" type="body"/>
          </p:nvPr>
        </p:nvSpPr>
        <p:spPr>
          <a:xfrm>
            <a:off x="1303800" y="1597875"/>
            <a:ext cx="7030500" cy="303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Управляем тележкой импульсами от -1 до 1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Управление более гибкое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Немного меняем исходный код среды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Управление - какой нейрон сделал больше “спайков”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Импульс - отношение количества “спайков” к максимальному количеству (посчитано через эксперименты)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Другой вариант - добавить рефрактерный период (максимальное количество “спайков” - промежуток времени моделирования, разделенный на </a:t>
            </a:r>
            <a:r>
              <a:rPr lang="ru" sz="1600"/>
              <a:t>рефрактерный период)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600"/>
              <a:t>Результат: </a:t>
            </a:r>
            <a:r>
              <a:rPr b="1" lang="ru" sz="1600"/>
              <a:t>стержень все еще балансирует</a:t>
            </a:r>
            <a:endParaRPr b="1" sz="16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Перемещение стержня в заданную точку</a:t>
            </a:r>
            <a:endParaRPr/>
          </a:p>
        </p:txBody>
      </p:sp>
      <p:sp>
        <p:nvSpPr>
          <p:cNvPr id="357" name="Google Shape;357;p24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Научиться переводить тележку в заданную точку, сохраняя баланс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Как?</a:t>
            </a:r>
            <a:endParaRPr sz="1600"/>
          </a:p>
        </p:txBody>
      </p:sp>
      <p:pic>
        <p:nvPicPr>
          <p:cNvPr id="358" name="Google Shape;35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6175" y="2122322"/>
            <a:ext cx="4398126" cy="2875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2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Улучшения: параметры</a:t>
            </a:r>
            <a:endParaRPr/>
          </a:p>
        </p:txBody>
      </p:sp>
      <p:sp>
        <p:nvSpPr>
          <p:cNvPr id="364" name="Google Shape;364;p25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Добавляем в модель новый параметр - расстояние до целевой точки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Добавляем вес для этого параметра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Настраиваем веса</a:t>
            </a:r>
            <a:endParaRPr sz="1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Улучшения: модель</a:t>
            </a:r>
            <a:endParaRPr/>
          </a:p>
        </p:txBody>
      </p:sp>
      <p:sp>
        <p:nvSpPr>
          <p:cNvPr id="370" name="Google Shape;370;p26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Обнуляем вес координаты тележки (не учитываем), если тележка внутри промежутка от стартовой (0) до целевой точки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ru" sz="1600"/>
              <a:t>Идея:</a:t>
            </a:r>
            <a:r>
              <a:rPr lang="ru" sz="1600"/>
              <a:t> стержень не должен смещаться в сторону старта</a:t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2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Улучшения: модель</a:t>
            </a:r>
            <a:endParaRPr/>
          </a:p>
        </p:txBody>
      </p:sp>
      <p:sp>
        <p:nvSpPr>
          <p:cNvPr id="376" name="Google Shape;376;p27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Экспоненциальные веса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ru" sz="1600"/>
              <a:t>Идея:</a:t>
            </a:r>
            <a:r>
              <a:rPr lang="ru" sz="1600"/>
              <a:t> чем дальше наше состояние от целевого (например, чем больше угол наклона стержня или чем больше расстояние до целевой точки), тем больший вес у “изменения” данного параметра</a:t>
            </a:r>
            <a:endParaRPr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Улучшения: награда</a:t>
            </a:r>
            <a:endParaRPr/>
          </a:p>
        </p:txBody>
      </p:sp>
      <p:sp>
        <p:nvSpPr>
          <p:cNvPr id="382" name="Google Shape;382;p28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Вычитаем из награды среднее расстояние между целевыми и наблюдаемыми признаками за последние 100 наблюдений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ru" sz="1600"/>
              <a:t>Идея:</a:t>
            </a:r>
            <a:r>
              <a:rPr lang="ru" sz="1600"/>
              <a:t> награда также должна учитывать расстояние до целевой точки в конце симуляции и другие параметры (для подбора правильных весов)</a:t>
            </a:r>
            <a:endParaRPr sz="16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Улучшения: среда</a:t>
            </a:r>
            <a:endParaRPr/>
          </a:p>
        </p:txBody>
      </p:sp>
      <p:sp>
        <p:nvSpPr>
          <p:cNvPr id="388" name="Google Shape;388;p29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Завершить симуляцию, если тележка вышла за пределы отрезка (стартовая точка; целевая точка) дальше, чем на eps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ru" sz="1600"/>
              <a:t>Идея:</a:t>
            </a:r>
            <a:r>
              <a:rPr lang="ru" sz="1600"/>
              <a:t> хотим аккуратного и медленного перемещения тележки, а значит она не должна сильно выходить за данный отрезок</a:t>
            </a:r>
            <a:endParaRPr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Улучшения: подбор параметров</a:t>
            </a:r>
            <a:endParaRPr/>
          </a:p>
        </p:txBody>
      </p:sp>
      <p:sp>
        <p:nvSpPr>
          <p:cNvPr id="394" name="Google Shape;394;p30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Более “глупый” GridSearch: подбираем первый параметр (из промежутка), второй, третий</a:t>
            </a:r>
            <a:r>
              <a:rPr lang="ru" sz="1600"/>
              <a:t>...</a:t>
            </a:r>
            <a:r>
              <a:rPr lang="ru" sz="1600"/>
              <a:t> и заново, пока находятся более хорошие параметры (постепенно уменьшая промежутки)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b="1" lang="ru" sz="1600"/>
              <a:t>Идея:</a:t>
            </a:r>
            <a:r>
              <a:rPr lang="ru" sz="1600"/>
              <a:t> параметры подбираются быстрее, можно посмотреть больше вариантов</a:t>
            </a:r>
            <a:endParaRPr sz="1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3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Результат: </a:t>
            </a:r>
            <a:r>
              <a:rPr i="1" lang="ru"/>
              <a:t>тележка перемещается</a:t>
            </a:r>
            <a:endParaRPr i="1"/>
          </a:p>
        </p:txBody>
      </p:sp>
      <p:pic>
        <p:nvPicPr>
          <p:cNvPr id="400" name="Google Shape;400;p31"/>
          <p:cNvPicPr preferRelativeResize="0"/>
          <p:nvPr/>
        </p:nvPicPr>
        <p:blipFill rotWithShape="1">
          <a:blip r:embed="rId3">
            <a:alphaModFix/>
          </a:blip>
          <a:srcRect b="1029" l="0" r="0" t="0"/>
          <a:stretch/>
        </p:blipFill>
        <p:spPr>
          <a:xfrm>
            <a:off x="1724025" y="1322825"/>
            <a:ext cx="5695950" cy="368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Описание задачи</a:t>
            </a:r>
            <a:endParaRPr/>
          </a:p>
        </p:txBody>
      </p:sp>
      <p:sp>
        <p:nvSpPr>
          <p:cNvPr id="284" name="Google Shape;284;p14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600"/>
              <a:t>Научиться управлять равновесием маятника в простой модели “CartPole”</a:t>
            </a:r>
            <a:endParaRPr sz="1600"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875" y="2257775"/>
            <a:ext cx="3858251" cy="2572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32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Итоги</a:t>
            </a:r>
            <a:endParaRPr/>
          </a:p>
        </p:txBody>
      </p:sp>
      <p:sp>
        <p:nvSpPr>
          <p:cNvPr id="406" name="Google Shape;406;p32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Что получилось?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Модель умеет удерживать стержень в равновесии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Модель умеет перемещать тележку в заданную точку, не уронив стержень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Что хочется?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Исследовать влияние шумов в наблюдениях на управление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Попробовать другие модели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Попробовать ту же модель в другой среде с похожим управлением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ru"/>
              <a:t>Дальше изучать нейроморфные вычисления :)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33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Вопросы?</a:t>
            </a:r>
            <a:endParaRPr/>
          </a:p>
        </p:txBody>
      </p:sp>
      <p:pic>
        <p:nvPicPr>
          <p:cNvPr id="412" name="Google Shape;41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698" y="1575700"/>
            <a:ext cx="3374700" cy="337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OpenAI Gym</a:t>
            </a:r>
            <a:endParaRPr/>
          </a:p>
        </p:txBody>
      </p:sp>
      <p:sp>
        <p:nvSpPr>
          <p:cNvPr id="291" name="Google Shape;291;p15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latin typeface="Montserrat"/>
                <a:ea typeface="Montserrat"/>
                <a:cs typeface="Montserrat"/>
                <a:sym typeface="Montserrat"/>
              </a:rPr>
              <a:t>OpenAI Gym - </a:t>
            </a:r>
            <a:r>
              <a:rPr lang="ru"/>
              <a:t>open-source библиотека для задач обучения с подкреплением.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/>
              <a:t>Содержит множество окружений (от игр “Atari” до симулятора гуманоидного робота.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/>
              <a:t>https://gym.openai.com/</a:t>
            </a:r>
            <a:endParaRPr/>
          </a:p>
        </p:txBody>
      </p:sp>
      <p:pic>
        <p:nvPicPr>
          <p:cNvPr id="292" name="Google Shape;29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6725" y="258037"/>
            <a:ext cx="2901375" cy="133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36325" y="2571751"/>
            <a:ext cx="3351764" cy="223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03800" y="2789625"/>
            <a:ext cx="2979324" cy="2234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CartPole: Описание</a:t>
            </a:r>
            <a:endParaRPr/>
          </a:p>
        </p:txBody>
      </p:sp>
      <p:sp>
        <p:nvSpPr>
          <p:cNvPr id="300" name="Google Shape;300;p16"/>
          <p:cNvSpPr txBox="1"/>
          <p:nvPr>
            <p:ph idx="1" type="body"/>
          </p:nvPr>
        </p:nvSpPr>
        <p:spPr>
          <a:xfrm>
            <a:off x="1303800" y="1597875"/>
            <a:ext cx="48969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ru" sz="1600"/>
              <a:t>Стержень прикреплен к тележке, которая движется по рельсам без трения. Управление системой происходит за счет приложения силы (+1 или -1) к тележке. Цель - не дать стержню упасть. За каждый шаг дается награда +1. Проигрыш наступает, когда стержень отклоняется более чем на 15 градусов от вертикали или тележка перемещается на более чем 2.4 единицы от центра.</a:t>
            </a:r>
            <a:endParaRPr sz="1600"/>
          </a:p>
        </p:txBody>
      </p:sp>
      <p:pic>
        <p:nvPicPr>
          <p:cNvPr id="301" name="Google Shape;30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7625" y="1597875"/>
            <a:ext cx="2870687" cy="2541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ru" sz="2820"/>
              <a:t>CartPole: Среда</a:t>
            </a:r>
            <a:endParaRPr sz="282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820"/>
          </a:p>
        </p:txBody>
      </p:sp>
      <p:sp>
        <p:nvSpPr>
          <p:cNvPr id="307" name="Google Shape;307;p17"/>
          <p:cNvSpPr txBox="1"/>
          <p:nvPr>
            <p:ph idx="1" type="body"/>
          </p:nvPr>
        </p:nvSpPr>
        <p:spPr>
          <a:xfrm>
            <a:off x="1303800" y="1597875"/>
            <a:ext cx="7030500" cy="27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ru" sz="1600"/>
              <a:t>Параметры:</a:t>
            </a:r>
            <a:endParaRPr i="1"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Позиция тележки: от -2.4 до 2.4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Скорость тележки: от -inf до inf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Угол наклона стержня: от -15 до 15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Скорость стержня на конце: от -inf до inf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ru" sz="1600"/>
              <a:t>Управление:</a:t>
            </a:r>
            <a:r>
              <a:rPr lang="ru" sz="1600"/>
              <a:t> придать импульс слева или справа к тележке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ru" sz="1600"/>
              <a:t>Награда:</a:t>
            </a:r>
            <a:r>
              <a:rPr lang="ru" sz="1600"/>
              <a:t> 1.0 за каждый шаг</a:t>
            </a:r>
            <a:endParaRPr sz="1600"/>
          </a:p>
        </p:txBody>
      </p:sp>
      <p:pic>
        <p:nvPicPr>
          <p:cNvPr id="308" name="Google Shape;3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4532" y="2918000"/>
            <a:ext cx="1446575" cy="2225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34125" y="297600"/>
            <a:ext cx="3411225" cy="2274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18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Neuro</a:t>
            </a:r>
            <a:r>
              <a:rPr lang="ru"/>
              <a:t> Controller</a:t>
            </a:r>
            <a:endParaRPr/>
          </a:p>
        </p:txBody>
      </p:sp>
      <p:sp>
        <p:nvSpPr>
          <p:cNvPr id="315" name="Google Shape;315;p18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Создаем два "моторных нейрона" для действий (двигать тележку влево или вправо) с простой моделью Leaky-integrate-and-fire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Входы - из состояния среды управления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Управление - какой нейрон выдал большее количество “спайков”, в ту сторону и прикладываем силу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Уравнение модели: 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ru" sz="1600"/>
              <a:t>dv/dt = (inp-v+I_t)/tau</a:t>
            </a:r>
            <a:endParaRPr sz="1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316" name="Google Shape;3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0397" y="3255375"/>
            <a:ext cx="5253600" cy="188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9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Немного про веса</a:t>
            </a:r>
            <a:endParaRPr/>
          </a:p>
        </p:txBody>
      </p:sp>
      <p:sp>
        <p:nvSpPr>
          <p:cNvPr id="322" name="Google Shape;322;p19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Вход каждого нейрона - наблюдения ([CartPosition, CartVelocity, PoleAngle, </a:t>
            </a:r>
            <a:r>
              <a:rPr lang="ru" sz="1600"/>
              <a:t>P</a:t>
            </a:r>
            <a:r>
              <a:rPr lang="ru" sz="1600"/>
              <a:t>oleVelocity]), </a:t>
            </a:r>
            <a:r>
              <a:rPr lang="ru" sz="1600"/>
              <a:t>умноженные</a:t>
            </a:r>
            <a:r>
              <a:rPr lang="ru" sz="1600"/>
              <a:t> на веса (веса симметричны относительно 0 для каждого нейрона)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Как подобрать?</a:t>
            </a:r>
            <a:endParaRPr sz="1600"/>
          </a:p>
        </p:txBody>
      </p:sp>
      <p:pic>
        <p:nvPicPr>
          <p:cNvPr id="323" name="Google Shape;3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4875" y="2501850"/>
            <a:ext cx="2829424" cy="243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0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Подбор весов</a:t>
            </a:r>
            <a:endParaRPr/>
          </a:p>
        </p:txBody>
      </p:sp>
      <p:sp>
        <p:nvSpPr>
          <p:cNvPr id="329" name="Google Shape;329;p20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/>
              <a:t>Очевидно:</a:t>
            </a:r>
            <a:endParaRPr sz="16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Положение тележки - устремляем к 0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Скорость тележки - устремляем к 0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Угол стержня - сильно устремляем к 0 (вес больше)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Скорость конца стержня - устремляем к 0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ru" sz="1600"/>
              <a:t>Результат: так себе</a:t>
            </a:r>
            <a:endParaRPr sz="1600"/>
          </a:p>
        </p:txBody>
      </p:sp>
      <p:pic>
        <p:nvPicPr>
          <p:cNvPr id="330" name="Google Shape;3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0650" y="598576"/>
            <a:ext cx="3068751" cy="200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1"/>
          <p:cNvSpPr txBox="1"/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Подбор весов</a:t>
            </a:r>
            <a:endParaRPr/>
          </a:p>
        </p:txBody>
      </p:sp>
      <p:sp>
        <p:nvSpPr>
          <p:cNvPr id="336" name="Google Shape;336;p21"/>
          <p:cNvSpPr txBox="1"/>
          <p:nvPr>
            <p:ph idx="1" type="body"/>
          </p:nvPr>
        </p:nvSpPr>
        <p:spPr>
          <a:xfrm>
            <a:off x="1303800" y="1597875"/>
            <a:ext cx="7030500" cy="254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GridSearch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ru" sz="1600"/>
              <a:t>Differential Evolution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ru" sz="1600"/>
              <a:t> Результат: 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ru" sz="1600"/>
              <a:t>стержень балансирует!</a:t>
            </a:r>
            <a:endParaRPr b="1" sz="1600"/>
          </a:p>
        </p:txBody>
      </p:sp>
      <p:pic>
        <p:nvPicPr>
          <p:cNvPr id="337" name="Google Shape;337;p21"/>
          <p:cNvPicPr preferRelativeResize="0"/>
          <p:nvPr/>
        </p:nvPicPr>
        <p:blipFill rotWithShape="1">
          <a:blip r:embed="rId3">
            <a:alphaModFix/>
          </a:blip>
          <a:srcRect b="1332" l="0" r="0" t="0"/>
          <a:stretch/>
        </p:blipFill>
        <p:spPr>
          <a:xfrm>
            <a:off x="3958775" y="598575"/>
            <a:ext cx="4493951" cy="289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